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60" r:id="rId3"/>
    <p:sldId id="462" r:id="rId4"/>
    <p:sldId id="463" r:id="rId5"/>
    <p:sldId id="464" r:id="rId6"/>
    <p:sldId id="517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518" r:id="rId26"/>
    <p:sldId id="519" r:id="rId27"/>
    <p:sldId id="538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39" r:id="rId37"/>
    <p:sldId id="520" r:id="rId38"/>
    <p:sldId id="495" r:id="rId39"/>
    <p:sldId id="496" r:id="rId40"/>
    <p:sldId id="497" r:id="rId41"/>
    <p:sldId id="498" r:id="rId42"/>
    <p:sldId id="540" r:id="rId43"/>
    <p:sldId id="521" r:id="rId44"/>
    <p:sldId id="499" r:id="rId45"/>
    <p:sldId id="500" r:id="rId46"/>
    <p:sldId id="501" r:id="rId47"/>
    <p:sldId id="502" r:id="rId48"/>
    <p:sldId id="522" r:id="rId49"/>
    <p:sldId id="523" r:id="rId50"/>
    <p:sldId id="524" r:id="rId51"/>
    <p:sldId id="525" r:id="rId52"/>
    <p:sldId id="526" r:id="rId53"/>
    <p:sldId id="541" r:id="rId54"/>
    <p:sldId id="546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42" r:id="rId65"/>
    <p:sldId id="527" r:id="rId66"/>
    <p:sldId id="528" r:id="rId67"/>
    <p:sldId id="513" r:id="rId68"/>
    <p:sldId id="543" r:id="rId69"/>
    <p:sldId id="529" r:id="rId70"/>
    <p:sldId id="530" r:id="rId71"/>
    <p:sldId id="544" r:id="rId72"/>
    <p:sldId id="532" r:id="rId73"/>
    <p:sldId id="547" r:id="rId74"/>
    <p:sldId id="545" r:id="rId75"/>
    <p:sldId id="531" r:id="rId76"/>
    <p:sldId id="514" r:id="rId77"/>
    <p:sldId id="515" r:id="rId78"/>
    <p:sldId id="533" r:id="rId79"/>
    <p:sldId id="535" r:id="rId80"/>
    <p:sldId id="536" r:id="rId81"/>
    <p:sldId id="537" r:id="rId82"/>
  </p:sldIdLst>
  <p:sldSz cx="9144000" cy="6858000" type="screen4x3"/>
  <p:notesSz cx="4724400" cy="69469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99" autoAdjust="0"/>
    <p:restoredTop sz="94660"/>
  </p:normalViewPr>
  <p:slideViewPr>
    <p:cSldViewPr>
      <p:cViewPr varScale="1">
        <p:scale>
          <a:sx n="74" d="100"/>
          <a:sy n="74" d="100"/>
        </p:scale>
        <p:origin x="-10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369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r">
              <a:defRPr sz="800"/>
            </a:lvl1pPr>
          </a:lstStyle>
          <a:p>
            <a:fld id="{DFE17C97-8A2F-45B4-A142-9FD71BAF1D2C}" type="datetimeFigureOut">
              <a:rPr lang="en-US" smtClean="0"/>
              <a:pPr/>
              <a:t>11/1/2012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369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r">
              <a:defRPr sz="800"/>
            </a:lvl1pPr>
          </a:lstStyle>
          <a:p>
            <a:fld id="{10F59ED8-2797-4E12-B4AC-4A82509A04E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01/11/2012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7" tIns="33343" rIns="66687" bIns="3334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8"/>
            <a:ext cx="3779520" cy="3126105"/>
          </a:xfrm>
          <a:prstGeom prst="rect">
            <a:avLst/>
          </a:prstGeom>
        </p:spPr>
        <p:txBody>
          <a:bodyPr vert="horz" lIns="66687" tIns="33343" rIns="66687" bIns="3334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01/11/2012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9 </a:t>
            </a:r>
          </a:p>
          <a:p>
            <a:r>
              <a:rPr lang="en-CA" dirty="0" smtClean="0"/>
              <a:t>Classification Models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Derivatives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2996952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Unfortunately, there is no closed form solution– we cannot  get an expression for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dirty="0" smtClean="0"/>
              <a:t> in terms of x and w</a:t>
            </a:r>
          </a:p>
          <a:p>
            <a:endParaRPr lang="en-CA" sz="2400" dirty="0" smtClean="0"/>
          </a:p>
          <a:p>
            <a:r>
              <a:rPr lang="en-CA" sz="2400" dirty="0" smtClean="0"/>
              <a:t>Have to use a general purpose technique:  </a:t>
            </a:r>
          </a:p>
          <a:p>
            <a:pPr algn="ctr"/>
            <a:endParaRPr lang="en-CA" sz="2400" dirty="0" smtClean="0"/>
          </a:p>
          <a:p>
            <a:pPr algn="ctr"/>
            <a:r>
              <a:rPr lang="en-CA" sz="3200" dirty="0" smtClean="0">
                <a:solidFill>
                  <a:srgbClr val="FF0000"/>
                </a:solidFill>
              </a:rPr>
              <a:t>“iterative non-linear optimization”</a:t>
            </a:r>
            <a:endParaRPr lang="en-CA" sz="2400" dirty="0" smtClean="0">
              <a:solidFill>
                <a:srgbClr val="FF0000"/>
              </a:solidFill>
            </a:endParaRP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2868"/>
            <a:ext cx="8060480" cy="101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34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Optimization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4847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Goal:</a:t>
            </a:r>
            <a:endParaRPr lang="en-CA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622372"/>
            <a:ext cx="70221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How can we find the minimum? </a:t>
            </a:r>
          </a:p>
          <a:p>
            <a:endParaRPr lang="en-CA" sz="2400" dirty="0" smtClean="0"/>
          </a:p>
          <a:p>
            <a:r>
              <a:rPr lang="en-CA" sz="2400" dirty="0" smtClean="0"/>
              <a:t>Basic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Start with estimate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Take a series of small steps to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Make sure that each step decreases cost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When can’t improve, then must be at minimum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660232" y="3068960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4005064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Cost function or</a:t>
            </a:r>
          </a:p>
          <a:p>
            <a:r>
              <a:rPr lang="en-CA" dirty="0" smtClean="0"/>
              <a:t>Objective function</a:t>
            </a:r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662428"/>
            <a:ext cx="555960" cy="5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5094476"/>
            <a:ext cx="2448272" cy="40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Local Minima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06" y="1412775"/>
            <a:ext cx="5067758" cy="48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Convexity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5445224"/>
            <a:ext cx="740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If a function is convex, then it has only a single minimum.</a:t>
            </a:r>
          </a:p>
          <a:p>
            <a:r>
              <a:rPr lang="en-CA" sz="2400" dirty="0" smtClean="0"/>
              <a:t>Can tell if a function is convex by looking at 2</a:t>
            </a:r>
            <a:r>
              <a:rPr lang="en-CA" sz="2400" baseline="30000" dirty="0" smtClean="0"/>
              <a:t>nd</a:t>
            </a:r>
            <a:r>
              <a:rPr lang="en-CA" sz="2400" dirty="0" smtClean="0"/>
              <a:t> derivatives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524" y="1412776"/>
            <a:ext cx="4585907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Gradient Based Optimization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Choose a search direction </a:t>
            </a:r>
            <a:r>
              <a:rPr lang="en-CA" sz="2400" b="1" dirty="0" smtClean="0"/>
              <a:t>s </a:t>
            </a:r>
            <a:r>
              <a:rPr lang="en-CA" sz="2400" dirty="0" smtClean="0"/>
              <a:t>based on the local properties of the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Perform an intensive search along the chosen direction.  This is called </a:t>
            </a:r>
            <a:r>
              <a:rPr lang="en-CA" sz="2400" i="1" dirty="0" smtClean="0"/>
              <a:t>line 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 smtClean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 smtClean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Then set</a:t>
            </a:r>
            <a:endParaRPr lang="en-CA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5910"/>
            <a:ext cx="3672408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261144"/>
            <a:ext cx="2592288" cy="42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Gradient Descent</a:t>
            </a:r>
            <a:endParaRPr lang="en-CA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661248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988840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Consider standing on a hillside</a:t>
            </a:r>
          </a:p>
          <a:p>
            <a:endParaRPr lang="en-CA" sz="2400" dirty="0" smtClean="0"/>
          </a:p>
          <a:p>
            <a:r>
              <a:rPr lang="en-CA" sz="2400" dirty="0" smtClean="0"/>
              <a:t>Look at gradient where you are standing</a:t>
            </a:r>
          </a:p>
          <a:p>
            <a:endParaRPr lang="en-CA" sz="2400" dirty="0" smtClean="0"/>
          </a:p>
          <a:p>
            <a:r>
              <a:rPr lang="en-CA" sz="2400" dirty="0" smtClean="0"/>
              <a:t>Find the steepest direction downhill</a:t>
            </a:r>
          </a:p>
          <a:p>
            <a:endParaRPr lang="en-CA" sz="2400" dirty="0" smtClean="0"/>
          </a:p>
          <a:p>
            <a:r>
              <a:rPr lang="en-CA" sz="2400" dirty="0" smtClean="0"/>
              <a:t>Walk in that direction for some distance (line search)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9992" y="1700808"/>
            <a:ext cx="4340978" cy="3973538"/>
            <a:chOff x="4499992" y="1700808"/>
            <a:chExt cx="4340978" cy="39735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5080" y="1772816"/>
              <a:ext cx="4255890" cy="390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499992" y="170080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Finite differences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 smtClean="0"/>
              <a:t>What if we can’t compute the gradient?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Compute finite difference approximation: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where </a:t>
            </a:r>
            <a:r>
              <a:rPr lang="en-CA" b="1" dirty="0" smtClean="0"/>
              <a:t>e</a:t>
            </a:r>
            <a:r>
              <a:rPr lang="en-CA" baseline="-25000" dirty="0" smtClean="0"/>
              <a:t>j </a:t>
            </a:r>
            <a:r>
              <a:rPr lang="en-CA" dirty="0" smtClean="0"/>
              <a:t>is the unit vector in the j</a:t>
            </a:r>
            <a:r>
              <a:rPr lang="en-CA" baseline="30000" dirty="0" smtClean="0"/>
              <a:t>th</a:t>
            </a:r>
            <a:r>
              <a:rPr lang="en-CA" dirty="0" smtClean="0"/>
              <a:t> direction </a:t>
            </a:r>
            <a:endParaRPr lang="en-CA" baseline="-25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29000"/>
            <a:ext cx="5383714" cy="159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Steepest Descent Problems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58451" t="14205"/>
          <a:stretch>
            <a:fillRect/>
          </a:stretch>
        </p:blipFill>
        <p:spPr bwMode="auto">
          <a:xfrm>
            <a:off x="539552" y="2060848"/>
            <a:ext cx="396619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778" y="5805264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5201" t="8142" b="7177"/>
          <a:stretch>
            <a:fillRect/>
          </a:stretch>
        </p:blipFill>
        <p:spPr bwMode="auto">
          <a:xfrm>
            <a:off x="4788024" y="2060848"/>
            <a:ext cx="43559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5567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Close up</a:t>
            </a:r>
            <a:endParaRPr lang="en-CA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3256" t="12635" r="86404"/>
          <a:stretch>
            <a:fillRect/>
          </a:stretch>
        </p:blipFill>
        <p:spPr bwMode="auto">
          <a:xfrm>
            <a:off x="0" y="2108546"/>
            <a:ext cx="504056" cy="369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Second Derivatives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08512" cy="43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16016" y="2132856"/>
            <a:ext cx="18002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4348" y="5721510"/>
            <a:ext cx="769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In higher dimensions, 2</a:t>
            </a:r>
            <a:r>
              <a:rPr lang="en-CA" sz="2000" baseline="30000" dirty="0" smtClean="0"/>
              <a:t>nd</a:t>
            </a:r>
            <a:r>
              <a:rPr lang="en-CA" sz="2000" dirty="0" smtClean="0"/>
              <a:t> derivatives change how much we should move</a:t>
            </a:r>
          </a:p>
          <a:p>
            <a:r>
              <a:rPr lang="en-CA" sz="2000" dirty="0" smtClean="0"/>
              <a:t> in the different directions:  changes best direction to move in.</a:t>
            </a:r>
            <a:endParaRPr lang="en-CA" sz="20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Logistic regression</a:t>
            </a: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Newton’s Method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568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Approximate function with Taylor expansion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2585326"/>
            <a:ext cx="20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Take derivative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0310" y="3892830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Re-arrange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2848" cy="76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388" y="3140968"/>
            <a:ext cx="4680520" cy="7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21088"/>
            <a:ext cx="3096344" cy="85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515719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Adding line search</a:t>
            </a:r>
            <a:endParaRPr lang="en-CA" sz="2400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517232"/>
            <a:ext cx="3785840" cy="7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Newton’s Method</a:t>
            </a:r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02845"/>
            <a:ext cx="4141207" cy="39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2852936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752" y="3645024"/>
            <a:ext cx="414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Matrix of second derivatives is called the Hessian.</a:t>
            </a:r>
          </a:p>
          <a:p>
            <a:endParaRPr lang="en-CA" sz="2400" dirty="0" smtClean="0"/>
          </a:p>
          <a:p>
            <a:r>
              <a:rPr lang="en-CA" sz="2400" dirty="0" smtClean="0"/>
              <a:t>Expensive to compute via finite differences.</a:t>
            </a:r>
          </a:p>
          <a:p>
            <a:endParaRPr lang="en-CA" sz="2400" dirty="0" smtClean="0"/>
          </a:p>
          <a:p>
            <a:r>
              <a:rPr lang="en-CA" sz="2400" dirty="0" smtClean="0"/>
              <a:t>If positive definite, then convex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84784"/>
            <a:ext cx="5177122" cy="10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Newton vs. Steepest Descent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64488" cy="49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Line Search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5229200"/>
            <a:ext cx="514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Gradually narrow down range</a:t>
            </a:r>
            <a:endParaRPr lang="en-CA" sz="32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3201"/>
            <a:ext cx="8784976" cy="3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05064"/>
            <a:ext cx="553528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Optimization for Logistic Regression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3284984"/>
            <a:ext cx="428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Derivatives of log likelihood:</a:t>
            </a:r>
            <a:endParaRPr lang="en-CA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84168" y="5949280"/>
            <a:ext cx="1101824" cy="309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171" y="6165304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Positive definite!</a:t>
            </a:r>
            <a:endParaRPr lang="en-CA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628800"/>
            <a:ext cx="46805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6357950" y="3571876"/>
            <a:ext cx="2500330" cy="642942"/>
            <a:chOff x="6572264" y="5286388"/>
            <a:chExt cx="2500330" cy="642942"/>
          </a:xfrm>
        </p:grpSpPr>
        <p:grpSp>
          <p:nvGrpSpPr>
            <p:cNvPr id="12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0800000" flipV="1">
              <a:off x="6572264" y="5429264"/>
              <a:ext cx="642942" cy="428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Maximum likelihood fits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Logistic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15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Likelihood: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365104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Apply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1560" y="2924944"/>
            <a:ext cx="6384032" cy="1357146"/>
            <a:chOff x="611560" y="2924944"/>
            <a:chExt cx="6384032" cy="1357146"/>
          </a:xfrm>
        </p:grpSpPr>
        <p:sp>
          <p:nvSpPr>
            <p:cNvPr id="5" name="TextBox 4"/>
            <p:cNvSpPr txBox="1"/>
            <p:nvPr/>
          </p:nvSpPr>
          <p:spPr>
            <a:xfrm>
              <a:off x="611560" y="2924944"/>
              <a:ext cx="2742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 smtClean="0"/>
                <a:t>Prior (no conjugate):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429000"/>
              <a:ext cx="4367808" cy="853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860032" y="5949280"/>
            <a:ext cx="3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(no closed form solution for posterior)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869160"/>
            <a:ext cx="5040560" cy="93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15616" y="1916832"/>
            <a:ext cx="7837140" cy="936104"/>
            <a:chOff x="551284" y="1484784"/>
            <a:chExt cx="7837140" cy="93610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Example application:  </a:t>
            </a:r>
            <a:br>
              <a:rPr lang="en-CA" dirty="0" smtClean="0"/>
            </a:br>
            <a:r>
              <a:rPr lang="en-CA" dirty="0" smtClean="0"/>
              <a:t>Gender Classification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332" y="1480368"/>
            <a:ext cx="5019972" cy="49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Laplace Approximation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5036983"/>
            <a:ext cx="7115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Approximate posterior distribution with normal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Set mean to MAP estimate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Set covariance to match that at MAP estimate (actually: get 2</a:t>
            </a:r>
            <a:r>
              <a:rPr lang="en-CA" sz="2400" baseline="30000" dirty="0" smtClean="0"/>
              <a:t>nd</a:t>
            </a:r>
            <a:r>
              <a:rPr lang="en-CA" sz="2400" dirty="0" smtClean="0"/>
              <a:t> derivatives to agree)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207871" cy="376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Laplace Approximation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667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Find MAP solution by optimizing </a:t>
            </a:r>
            <a:r>
              <a:rPr lang="en-CA" sz="2400" dirty="0" smtClean="0"/>
              <a:t>log “posterior”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21297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Approximate with normal</a:t>
            </a:r>
            <a:endParaRPr lang="en-CA" sz="24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797152"/>
            <a:ext cx="3343920" cy="162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465313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88840"/>
            <a:ext cx="5717580" cy="11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861048"/>
            <a:ext cx="5328592" cy="6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Laplace Approximation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4941168"/>
            <a:ext cx="218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Actual posterior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4911551"/>
            <a:ext cx="19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Approximated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64488" cy="324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59632" y="49411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Prior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4623519"/>
            <a:ext cx="711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Using transformation properties of normal distributions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3356992"/>
            <a:ext cx="473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Can re-express in terms of activation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64882" cy="16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301208" cy="78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229200"/>
            <a:ext cx="611625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Approximation of Integral</a:t>
            </a:r>
            <a:endParaRPr lang="en-CA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71680"/>
            <a:ext cx="6408712" cy="37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71027"/>
            <a:ext cx="7776864" cy="9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109947"/>
            <a:ext cx="684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(Or perform numerical integration on </a:t>
            </a:r>
            <a:r>
              <a:rPr lang="en-CA" sz="2400" i="1" dirty="0" smtClean="0"/>
              <a:t>a</a:t>
            </a:r>
            <a:r>
              <a:rPr lang="en-CA" sz="2400" dirty="0" smtClean="0"/>
              <a:t> – which is 1D)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Solution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856984" cy="40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logistic regression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Same idea as for regression.</a:t>
            </a:r>
          </a:p>
          <a:p>
            <a:pPr>
              <a:buNone/>
            </a:pPr>
            <a:endParaRPr lang="en-CA" sz="1050" dirty="0" smtClean="0"/>
          </a:p>
          <a:p>
            <a:pPr marL="514350" indent="-514350"/>
            <a:r>
              <a:rPr lang="en-CA" dirty="0" smtClean="0"/>
              <a:t>Apply non-linear transformation</a:t>
            </a:r>
          </a:p>
          <a:p>
            <a:pPr marL="514350" indent="-514350">
              <a:buNone/>
            </a:pPr>
            <a:endParaRPr lang="en-CA" dirty="0" smtClean="0"/>
          </a:p>
          <a:p>
            <a:pPr marL="514350" indent="-514350">
              <a:buNone/>
            </a:pPr>
            <a:endParaRPr lang="en-CA" sz="1600" dirty="0" smtClean="0"/>
          </a:p>
          <a:p>
            <a:pPr marL="514350" indent="-514350"/>
            <a:r>
              <a:rPr lang="en-CA" dirty="0" smtClean="0"/>
              <a:t>Build model as usual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4944"/>
            <a:ext cx="2304256" cy="8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38386"/>
          <a:stretch>
            <a:fillRect/>
          </a:stretch>
        </p:blipFill>
        <p:spPr bwMode="auto">
          <a:xfrm>
            <a:off x="1113094" y="4581128"/>
            <a:ext cx="6120680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1557"/>
          <a:stretch>
            <a:fillRect/>
          </a:stretch>
        </p:blipFill>
        <p:spPr bwMode="auto">
          <a:xfrm>
            <a:off x="3777390" y="5414836"/>
            <a:ext cx="3818946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logistic regression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44" y="2047875"/>
            <a:ext cx="8071296" cy="169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65104"/>
            <a:ext cx="6837760" cy="172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Example transformations: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38610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Fit using optimization (also transformation parameters </a:t>
            </a:r>
            <a:r>
              <a:rPr lang="el-GR" sz="2400" b="1" dirty="0" smtClean="0">
                <a:solidFill>
                  <a:srgbClr val="FF0000"/>
                </a:solidFill>
              </a:rPr>
              <a:t>α</a:t>
            </a:r>
            <a:r>
              <a:rPr lang="en-CA" sz="2400" dirty="0" smtClean="0">
                <a:solidFill>
                  <a:srgbClr val="FF0000"/>
                </a:solidFill>
              </a:rPr>
              <a:t>):</a:t>
            </a:r>
            <a:endParaRPr lang="en-CA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/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/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/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logistic regression in 1D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532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32045" t="4395" r="59410" b="69238"/>
          <a:stretch>
            <a:fillRect/>
          </a:stretch>
        </p:blipFill>
        <p:spPr bwMode="auto">
          <a:xfrm>
            <a:off x="8190237" y="1110183"/>
            <a:ext cx="2857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86314" y="1142984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Weights after applying ML 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142768" y="6039169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Final activation</a:t>
            </a: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071726" y="6039169"/>
            <a:ext cx="259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sig[Final activation]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logistic regression in 2D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99074" cy="33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>
                <a:solidFill>
                  <a:srgbClr val="FF0000"/>
                </a:solidFill>
              </a:rPr>
              <a:t>Kernelization</a:t>
            </a:r>
            <a:r>
              <a:rPr lang="en-CA" dirty="0" smtClean="0">
                <a:solidFill>
                  <a:srgbClr val="FF0000"/>
                </a:solidFill>
              </a:rPr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Dual Logistic Regression</a:t>
            </a:r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365" y="1844824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00808"/>
            <a:ext cx="38884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</a:t>
            </a:r>
          </a:p>
          <a:p>
            <a:endParaRPr lang="en-CA" sz="2400" dirty="0" smtClean="0"/>
          </a:p>
          <a:p>
            <a:r>
              <a:rPr lang="en-CA" sz="2400" dirty="0" smtClean="0"/>
              <a:t>Gradient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dirty="0" smtClean="0"/>
              <a:t> is just a vector in the data space</a:t>
            </a:r>
          </a:p>
          <a:p>
            <a:endParaRPr lang="en-CA" sz="2400" dirty="0" smtClean="0"/>
          </a:p>
          <a:p>
            <a:r>
              <a:rPr lang="en-CA" sz="2400" dirty="0" smtClean="0"/>
              <a:t>Can represent as a weighted sum of the data points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Now solve for </a:t>
            </a:r>
            <a:r>
              <a:rPr lang="en-CA" sz="2400" b="1" dirty="0" smtClean="0">
                <a:latin typeface="Symbol" pitchFamily="18" charset="2"/>
              </a:rPr>
              <a:t>Y</a:t>
            </a:r>
            <a:r>
              <a:rPr lang="en-CA" sz="2400" dirty="0" smtClean="0">
                <a:latin typeface="Symbol" pitchFamily="18" charset="2"/>
              </a:rPr>
              <a:t>.  </a:t>
            </a:r>
            <a:r>
              <a:rPr lang="en-CA" sz="2400" dirty="0" smtClean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Maximum Likelihood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412776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Likelihood</a:t>
            </a:r>
            <a:endParaRPr lang="en-C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Derivatives</a:t>
            </a:r>
            <a:endParaRPr lang="en-C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5517232"/>
            <a:ext cx="484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Only </a:t>
            </a:r>
            <a:r>
              <a:rPr lang="en-CA" sz="2800" dirty="0" smtClean="0"/>
              <a:t>depend on inner products!</a:t>
            </a:r>
            <a:endParaRPr lang="en-CA" sz="28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66522"/>
            <a:ext cx="7488832" cy="8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73016"/>
            <a:ext cx="5772522" cy="190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Kernel Logistic Regression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760" y="1556792"/>
            <a:ext cx="7629672" cy="133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49894"/>
            <a:ext cx="8829154" cy="32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ML vs. Bayesian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6603" y="1268760"/>
            <a:ext cx="3963829" cy="402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5070" r="33123"/>
          <a:stretch>
            <a:fillRect/>
          </a:stretch>
        </p:blipFill>
        <p:spPr bwMode="auto">
          <a:xfrm>
            <a:off x="827584" y="1268760"/>
            <a:ext cx="3528392" cy="408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847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Bayesian case is known as Gaussian process classification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classification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Apply sparse prior to dual variables: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159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933056"/>
            <a:ext cx="6840760" cy="19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3284984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As before, write as marginalization of dual variables: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classification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Apply sparse prior to dual variables: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180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Gives </a:t>
            </a:r>
            <a:r>
              <a:rPr lang="en-CA" sz="2400" dirty="0" smtClean="0"/>
              <a:t>model:</a:t>
            </a:r>
            <a:endParaRPr lang="en-CA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87624" y="2348880"/>
            <a:ext cx="6624736" cy="864096"/>
            <a:chOff x="1115616" y="2204864"/>
            <a:chExt cx="5913040" cy="749569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12879" r="84337" b="57069"/>
            <a:stretch>
              <a:fillRect/>
            </a:stretch>
          </p:blipFill>
          <p:spPr bwMode="auto">
            <a:xfrm>
              <a:off x="1115616" y="2348880"/>
              <a:ext cx="936104" cy="50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727" t="55311"/>
            <a:stretch>
              <a:fillRect/>
            </a:stretch>
          </p:blipFill>
          <p:spPr bwMode="auto">
            <a:xfrm>
              <a:off x="2051720" y="2204864"/>
              <a:ext cx="4976936" cy="7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683568" y="3933056"/>
            <a:ext cx="7992888" cy="1944216"/>
            <a:chOff x="683568" y="3861048"/>
            <a:chExt cx="7848872" cy="1791390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4005064"/>
              <a:ext cx="7704856" cy="1647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Logistic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two class problem.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 smtClean="0"/>
              <a:t>Choose Bernoulli distribution over world.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 smtClean="0"/>
              <a:t>Make parameter </a:t>
            </a:r>
            <a:r>
              <a:rPr lang="en-CA" sz="2800" dirty="0" smtClean="0">
                <a:latin typeface="Symbol" pitchFamily="18" charset="2"/>
              </a:rPr>
              <a:t>l</a:t>
            </a:r>
            <a:r>
              <a:rPr lang="en-CA" sz="2800" dirty="0" smtClean="0"/>
              <a:t> a function of x</a:t>
            </a:r>
            <a:endParaRPr lang="en-C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578240"/>
            <a:ext cx="77333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Model </a:t>
            </a:r>
            <a:r>
              <a:rPr lang="en-CA" sz="2400" dirty="0" smtClean="0">
                <a:solidFill>
                  <a:srgbClr val="FF0000"/>
                </a:solidFill>
              </a:rPr>
              <a:t>activation</a:t>
            </a:r>
            <a:r>
              <a:rPr lang="en-CA" sz="2400" dirty="0" smtClean="0"/>
              <a:t> with a linear function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creates number between                       .  Maps to               with</a:t>
            </a:r>
            <a:endParaRPr lang="en-CA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941168"/>
            <a:ext cx="1477466" cy="5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5013176"/>
            <a:ext cx="900714" cy="55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780928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2614350" cy="5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5712" y="5589240"/>
            <a:ext cx="31244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classification</a:t>
            </a:r>
            <a:endParaRPr lang="en-CA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107" y="2824459"/>
            <a:ext cx="48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#1: Use </a:t>
            </a:r>
            <a:r>
              <a:rPr lang="en-CA" sz="2400" dirty="0" smtClean="0"/>
              <a:t>Laplace approximation result:</a:t>
            </a:r>
            <a:endParaRPr lang="en-CA" sz="2400" dirty="0"/>
          </a:p>
        </p:txBody>
      </p:sp>
      <p:grpSp>
        <p:nvGrpSpPr>
          <p:cNvPr id="4" name="Group 14"/>
          <p:cNvGrpSpPr/>
          <p:nvPr/>
        </p:nvGrpSpPr>
        <p:grpSpPr>
          <a:xfrm>
            <a:off x="611560" y="1089279"/>
            <a:ext cx="7992888" cy="625209"/>
            <a:chOff x="683568" y="3894718"/>
            <a:chExt cx="7848872" cy="576064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80550"/>
            <a:stretch>
              <a:fillRect/>
            </a:stretch>
          </p:blipFill>
          <p:spPr bwMode="auto">
            <a:xfrm>
              <a:off x="683568" y="4005064"/>
              <a:ext cx="7704856" cy="320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9471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47797"/>
            <a:ext cx="6840760" cy="11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1560" y="43354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giving:</a:t>
            </a:r>
            <a:endParaRPr lang="en-CA" sz="2400" dirty="0"/>
          </a:p>
        </p:txBody>
      </p:sp>
      <p:grpSp>
        <p:nvGrpSpPr>
          <p:cNvPr id="16" name="Group 14"/>
          <p:cNvGrpSpPr/>
          <p:nvPr/>
        </p:nvGrpSpPr>
        <p:grpSpPr>
          <a:xfrm>
            <a:off x="611560" y="476672"/>
            <a:ext cx="8414182" cy="1944216"/>
            <a:chOff x="683568" y="3861048"/>
            <a:chExt cx="8262576" cy="179139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5229"/>
            <a:stretch>
              <a:fillRect/>
            </a:stretch>
          </p:blipFill>
          <p:spPr bwMode="auto">
            <a:xfrm>
              <a:off x="683568" y="4914887"/>
              <a:ext cx="7704856" cy="7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8010040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69" y="4869160"/>
            <a:ext cx="7992887" cy="1107746"/>
            <a:chOff x="683569" y="4869160"/>
            <a:chExt cx="7992887" cy="1107746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1472" y="2357430"/>
            <a:ext cx="3494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Need two approximations: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classification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Previous result: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779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#2 approximation: maximize over </a:t>
            </a:r>
            <a:r>
              <a:rPr lang="en-CA" sz="2400" b="1" dirty="0" smtClean="0"/>
              <a:t>H</a:t>
            </a:r>
            <a:r>
              <a:rPr lang="en-CA" sz="2400" dirty="0" smtClean="0"/>
              <a:t>, instead of marginalizing:</a:t>
            </a:r>
            <a:endParaRPr lang="en-CA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55577" y="2060848"/>
            <a:ext cx="7992887" cy="1107746"/>
            <a:chOff x="683569" y="4869160"/>
            <a:chExt cx="7992887" cy="110774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7920880" cy="11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172400" y="378904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83568" y="526229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solve, alternately update hidden variables in </a:t>
            </a:r>
            <a:r>
              <a:rPr lang="en-CA" sz="2400" b="1" dirty="0" smtClean="0"/>
              <a:t>H</a:t>
            </a:r>
            <a:r>
              <a:rPr lang="en-CA" sz="2400" dirty="0" smtClean="0"/>
              <a:t> and mean and variance of Laplace approximation.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classification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1656377"/>
            <a:ext cx="3672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Results:</a:t>
            </a:r>
          </a:p>
          <a:p>
            <a:endParaRPr lang="en-CA" sz="2400" dirty="0" smtClean="0"/>
          </a:p>
          <a:p>
            <a:r>
              <a:rPr lang="en-CA" sz="2400" dirty="0" smtClean="0"/>
              <a:t>Most hidden variables increase to larger values</a:t>
            </a:r>
          </a:p>
          <a:p>
            <a:endParaRPr lang="en-CA" sz="1100" dirty="0" smtClean="0"/>
          </a:p>
          <a:p>
            <a:r>
              <a:rPr lang="en-CA" sz="2400" dirty="0" smtClean="0"/>
              <a:t>This means prior over dual variable is very tight around zero</a:t>
            </a:r>
          </a:p>
          <a:p>
            <a:endParaRPr lang="en-CA" sz="1200" dirty="0" smtClean="0"/>
          </a:p>
          <a:p>
            <a:r>
              <a:rPr lang="en-CA" sz="2400" dirty="0" smtClean="0"/>
              <a:t>The final solution only depends on a very small number of examples – efficient 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7474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Incremental fitting &amp; boosting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Incremental Fitting</a:t>
            </a:r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032448" cy="13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3240360" cy="71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1340768"/>
            <a:ext cx="23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Previously wrote: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2492896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Now write:</a:t>
            </a:r>
            <a:endParaRPr lang="en-CA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4770" b="4847"/>
          <a:stretch>
            <a:fillRect/>
          </a:stretch>
        </p:blipFill>
        <p:spPr bwMode="auto">
          <a:xfrm>
            <a:off x="1043608" y="3899131"/>
            <a:ext cx="6552728" cy="2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271" t="4770" r="7333" b="46548"/>
          <a:stretch>
            <a:fillRect/>
          </a:stretch>
        </p:blipFill>
        <p:spPr bwMode="auto">
          <a:xfrm>
            <a:off x="1198539" y="4857760"/>
            <a:ext cx="715967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316" t="61978" r="17009" b="4847"/>
          <a:stretch>
            <a:fillRect/>
          </a:stretch>
        </p:blipFill>
        <p:spPr bwMode="auto">
          <a:xfrm>
            <a:off x="1142976" y="3857628"/>
            <a:ext cx="6461169" cy="10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15616" y="3824827"/>
            <a:ext cx="7314036" cy="26397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Incremental Fitting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634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  	</a:t>
            </a:r>
            <a:r>
              <a:rPr lang="en-CA" sz="2400" dirty="0" smtClean="0"/>
              <a:t>Greedily add terms one at a time.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4464496" cy="91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1328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STAGE 1:  	</a:t>
            </a:r>
            <a:r>
              <a:rPr lang="en-CA" sz="2400" dirty="0" smtClean="0"/>
              <a:t>Fit 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, 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,  </a:t>
            </a:r>
            <a:r>
              <a:rPr lang="en-CA" sz="2400" dirty="0" smtClean="0">
                <a:latin typeface="Symbol" pitchFamily="18" charset="2"/>
              </a:rPr>
              <a:t>x</a:t>
            </a:r>
            <a:r>
              <a:rPr lang="en-CA" sz="2400" baseline="-25000" dirty="0" smtClean="0"/>
              <a:t>1</a:t>
            </a:r>
            <a:endParaRPr lang="en-CA" sz="2400" baseline="-250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31918"/>
            <a:ext cx="4176464" cy="125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767535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STAGE K:  	</a:t>
            </a:r>
            <a:r>
              <a:rPr lang="en-CA" sz="2400" dirty="0" smtClean="0"/>
              <a:t>Fit 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,  </a:t>
            </a:r>
            <a:r>
              <a:rPr lang="en-CA" sz="2400" dirty="0" err="1" smtClean="0">
                <a:latin typeface="Symbol" pitchFamily="18" charset="2"/>
              </a:rPr>
              <a:t>f</a:t>
            </a:r>
            <a:r>
              <a:rPr lang="en-CA" sz="2400" baseline="-25000" dirty="0" err="1" smtClean="0"/>
              <a:t>k</a:t>
            </a:r>
            <a:r>
              <a:rPr lang="en-CA" sz="2400" dirty="0" smtClean="0"/>
              <a:t>,  </a:t>
            </a:r>
            <a:r>
              <a:rPr lang="en-CA" sz="2400" dirty="0" err="1" smtClean="0">
                <a:latin typeface="Symbol" pitchFamily="18" charset="2"/>
              </a:rPr>
              <a:t>x</a:t>
            </a:r>
            <a:r>
              <a:rPr lang="en-CA" sz="2400" baseline="-25000" dirty="0" err="1" smtClean="0"/>
              <a:t>k</a:t>
            </a:r>
            <a:endParaRPr lang="en-CA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42900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STAGE 2:  	</a:t>
            </a:r>
            <a:r>
              <a:rPr lang="en-CA" sz="2400" dirty="0" smtClean="0"/>
              <a:t>Fit 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,  </a:t>
            </a:r>
            <a:r>
              <a:rPr lang="en-CA" sz="2400" dirty="0" smtClean="0">
                <a:latin typeface="Symbol" pitchFamily="18" charset="2"/>
              </a:rPr>
              <a:t>f</a:t>
            </a:r>
            <a:r>
              <a:rPr lang="en-CA" sz="2400" baseline="-25000" dirty="0" smtClean="0"/>
              <a:t>2</a:t>
            </a:r>
            <a:r>
              <a:rPr lang="en-CA" sz="2400" dirty="0" smtClean="0"/>
              <a:t>,  </a:t>
            </a:r>
            <a:r>
              <a:rPr lang="en-CA" sz="2400" dirty="0" smtClean="0">
                <a:latin typeface="Symbol" pitchFamily="18" charset="2"/>
              </a:rPr>
              <a:t>x</a:t>
            </a:r>
            <a:r>
              <a:rPr lang="en-CA" sz="2400" baseline="-25000" dirty="0" smtClean="0"/>
              <a:t>2</a:t>
            </a:r>
            <a:endParaRPr lang="en-CA" sz="2400" baseline="-250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005064"/>
            <a:ext cx="5760640" cy="6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97626" y="3929066"/>
            <a:ext cx="4832026" cy="857256"/>
            <a:chOff x="3597626" y="3929066"/>
            <a:chExt cx="4832026" cy="857256"/>
          </a:xfrm>
        </p:grpSpPr>
        <p:sp>
          <p:nvSpPr>
            <p:cNvPr id="13" name="Rounded Rectangle 12"/>
            <p:cNvSpPr/>
            <p:nvPr/>
          </p:nvSpPr>
          <p:spPr>
            <a:xfrm>
              <a:off x="6572264" y="3929066"/>
              <a:ext cx="185738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97626" y="3929066"/>
              <a:ext cx="47430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65606" r="5592"/>
          <a:stretch>
            <a:fillRect/>
          </a:stretch>
        </p:blipFill>
        <p:spPr bwMode="auto">
          <a:xfrm>
            <a:off x="5100680" y="3929066"/>
            <a:ext cx="1185832" cy="8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Incremental Fitting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59501"/>
            <a:ext cx="7488832" cy="512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962004" cy="111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Derivative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It is worth considering the form of the derivative in the context of the incremental fitting procedure</a:t>
            </a:r>
            <a:endParaRPr lang="en-CA" sz="24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3887924" y="3753036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1800" y="44371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Actual label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436096" y="3789040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6136" y="4437112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Predicted Label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83568" y="48691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Points contribute to derivative more if they are still misclassified:  the later classifiers become increasingly specialized to the difficult examples.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Boosting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Incremental fitting with step functions</a:t>
            </a:r>
            <a:endParaRPr lang="en-CA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63448"/>
            <a:ext cx="5184576" cy="125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077072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Each step function is called a ``weak classifier`` </a:t>
            </a:r>
          </a:p>
          <a:p>
            <a:endParaRPr lang="en-CA" sz="2400" dirty="0" smtClean="0"/>
          </a:p>
          <a:p>
            <a:r>
              <a:rPr lang="en-CA" sz="2400" dirty="0" smtClean="0"/>
              <a:t>Can’t take derivative </a:t>
            </a:r>
            <a:r>
              <a:rPr lang="en-CA" sz="2400" dirty="0" err="1" smtClean="0"/>
              <a:t>w.r.t</a:t>
            </a:r>
            <a:r>
              <a:rPr lang="en-CA" sz="2400" dirty="0" smtClean="0"/>
              <a:t> </a:t>
            </a:r>
            <a:r>
              <a:rPr lang="en-CA" sz="2400" dirty="0" smtClean="0">
                <a:latin typeface="Symbol" pitchFamily="18" charset="2"/>
              </a:rPr>
              <a:t>a</a:t>
            </a:r>
            <a:r>
              <a:rPr lang="en-CA" sz="2400" dirty="0" smtClean="0"/>
              <a:t> so have to just use exhaustive search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Two parameters</a:t>
            </a:r>
          </a:p>
          <a:p>
            <a:endParaRPr lang="en-CA" sz="2400" dirty="0" smtClean="0"/>
          </a:p>
          <a:p>
            <a:r>
              <a:rPr lang="en-CA" sz="2400" dirty="0" smtClean="0"/>
              <a:t>Learning by standard methods (ML,MAP, Bayesian)</a:t>
            </a:r>
          </a:p>
          <a:p>
            <a:r>
              <a:rPr lang="en-CA" sz="2400" dirty="0" smtClean="0"/>
              <a:t>Inference:  Just evaluate Pr(</a:t>
            </a:r>
            <a:r>
              <a:rPr lang="en-CA" sz="2400" dirty="0" err="1" smtClean="0"/>
              <a:t>w|x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4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 smtClean="0"/>
              <a:t>Boosting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438" y="1124744"/>
            <a:ext cx="7611994" cy="532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Branching Logistic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636912"/>
            <a:ext cx="205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New activation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4293096"/>
            <a:ext cx="6763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 term                   is a gating function.  </a:t>
            </a:r>
          </a:p>
          <a:p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Returns a number between 0 and 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If 0, then we get one logistic regression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If 1, then get a different logistic regression model</a:t>
            </a:r>
            <a:endParaRPr lang="en-CA" sz="24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410" y="4221088"/>
            <a:ext cx="1149438" cy="55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1628800"/>
            <a:ext cx="578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A different way to make non-linear classifiers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6992"/>
            <a:ext cx="6660232" cy="5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Branching Logistic Regression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26" y="1246601"/>
            <a:ext cx="7302282" cy="513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Logistic Classification Trees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539037" cy="462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Multiclass Logistic Regression</a:t>
            </a:r>
            <a:endParaRPr lang="en-CA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149080"/>
            <a:ext cx="6192688" cy="8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64904"/>
            <a:ext cx="3600400" cy="52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17232"/>
            <a:ext cx="1828588" cy="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5576" y="170080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For multiclass recognition, choose distribution over </a:t>
            </a:r>
            <a:r>
              <a:rPr lang="en-CA" sz="2400" i="1" dirty="0" smtClean="0"/>
              <a:t>w</a:t>
            </a:r>
            <a:r>
              <a:rPr lang="en-CA" sz="2400" dirty="0" smtClean="0"/>
              <a:t> and make the parameters of this a function of </a:t>
            </a:r>
            <a:r>
              <a:rPr lang="en-CA" sz="2400" i="1" dirty="0" smtClean="0"/>
              <a:t>x</a:t>
            </a:r>
            <a:r>
              <a:rPr lang="en-CA" sz="2400" dirty="0" smtClean="0"/>
              <a:t>. </a:t>
            </a:r>
            <a:endParaRPr lang="en-CA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27584" y="328498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Softmax</a:t>
            </a:r>
            <a:r>
              <a:rPr lang="en-CA" sz="2400" dirty="0" smtClean="0"/>
              <a:t> function maps real activations {a</a:t>
            </a:r>
            <a:r>
              <a:rPr lang="en-CA" sz="2400" baseline="-25000" dirty="0" smtClean="0"/>
              <a:t>k</a:t>
            </a:r>
            <a:r>
              <a:rPr lang="en-CA" sz="2400" dirty="0" smtClean="0"/>
              <a:t>} to numbers between zero and one that sum to one 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27584" y="50131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Parameters are vectors {</a:t>
            </a:r>
            <a:r>
              <a:rPr lang="en-CA" sz="2400" dirty="0" err="1" smtClean="0">
                <a:latin typeface="Symbol" pitchFamily="18" charset="2"/>
              </a:rPr>
              <a:t>f</a:t>
            </a:r>
            <a:r>
              <a:rPr lang="en-CA" sz="2400" baseline="-25000" dirty="0" err="1" smtClean="0"/>
              <a:t>k</a:t>
            </a:r>
            <a:r>
              <a:rPr lang="en-CA" sz="2400" dirty="0" smtClean="0"/>
              <a:t>} 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Multiclass Logistic Regression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8728224" cy="33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1560" y="170080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Softmax</a:t>
            </a:r>
            <a:r>
              <a:rPr lang="en-CA" sz="2400" dirty="0" smtClean="0"/>
              <a:t> function maps activations which can take any value to parameters of categorical distribution between 0 and 1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Multiclass Logistic Regression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16832"/>
            <a:ext cx="3168352" cy="10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501008"/>
            <a:ext cx="457837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589240"/>
            <a:ext cx="7344816" cy="45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48478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learn model, maximize log likelihood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2967335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 closed from solution, learn with non-linear optimization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568" y="501317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Random classification tree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48478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Key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Binary tree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Randomly chosen function at each split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Choose threshold t to maximize log probability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68960"/>
            <a:ext cx="7488832" cy="1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869160"/>
            <a:ext cx="4482437" cy="13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439820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For given threshold, can compute parameters in closed form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Neater Notation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Attach the offset to the start of the gradient vector </a:t>
            </a:r>
            <a:r>
              <a:rPr lang="en-CA" sz="2400" b="1" dirty="0" smtClean="0">
                <a:latin typeface="Symbol" pitchFamily="18" charset="2"/>
              </a:rPr>
              <a:t>f</a:t>
            </a:r>
            <a:endParaRPr lang="en-CA" sz="2400" b="1" dirty="0">
              <a:latin typeface="Symbol" pitchFamily="18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478632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New model:</a:t>
            </a:r>
            <a:endParaRPr lang="en-CA" sz="2400" dirty="0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56792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5218370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715140" y="5286388"/>
            <a:ext cx="2357454" cy="642942"/>
            <a:chOff x="6715140" y="5286388"/>
            <a:chExt cx="2357454" cy="642942"/>
          </a:xfrm>
        </p:grpSpPr>
        <p:grpSp>
          <p:nvGrpSpPr>
            <p:cNvPr id="16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rot="10800000" flipV="1">
              <a:off x="6715140" y="5429264"/>
              <a:ext cx="500066" cy="14287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Random classification tree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Related models:</a:t>
            </a:r>
          </a:p>
          <a:p>
            <a:endParaRPr lang="en-CA" sz="2400" dirty="0" smtClean="0"/>
          </a:p>
          <a:p>
            <a:r>
              <a:rPr lang="en-CA" sz="2400" dirty="0" smtClean="0"/>
              <a:t>Fern: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A tree where all of the functions at a level are the same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Thresholds per level may be same or different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Very efficient to implement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/>
            <a:r>
              <a:rPr lang="en-CA" sz="2400" dirty="0" smtClean="0"/>
              <a:t>Forest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Collection of trees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Average results to get more robust answer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Similar to `Bayesian’ approach – average of models with different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Non-probabilistic classification</a:t>
            </a:r>
          </a:p>
          <a:p>
            <a:r>
              <a:rPr lang="en-CA" dirty="0" smtClean="0"/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Non-probabilistic classifiers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Most people use non-probabilistic classification methods such as neural networks,  </a:t>
            </a:r>
            <a:r>
              <a:rPr lang="en-CA" sz="2400" dirty="0" err="1" smtClean="0"/>
              <a:t>adaboost</a:t>
            </a:r>
            <a:r>
              <a:rPr lang="en-CA" sz="2400" dirty="0" smtClean="0"/>
              <a:t>, support vector machines.  This is largely for </a:t>
            </a:r>
            <a:r>
              <a:rPr lang="en-CA" sz="2400" smtClean="0"/>
              <a:t>historical reasons</a:t>
            </a:r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Probabilistic approaches: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No serious disadvantages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Naturally produce estimates of uncertainty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Easily extensible to multi-class case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Easily related to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Non-probabilistic classifiers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FF0000"/>
                </a:solidFill>
              </a:rPr>
              <a:t>Multi-layer </a:t>
            </a:r>
            <a:r>
              <a:rPr lang="en-CA" sz="2000" dirty="0" err="1" smtClean="0">
                <a:solidFill>
                  <a:srgbClr val="FF0000"/>
                </a:solidFill>
              </a:rPr>
              <a:t>perceptron</a:t>
            </a:r>
            <a:r>
              <a:rPr lang="en-CA" sz="2000" dirty="0" smtClean="0">
                <a:solidFill>
                  <a:srgbClr val="FF0000"/>
                </a:solidFill>
              </a:rPr>
              <a:t> (neural network)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Non-linear logistic regression with sigmoid functions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Learning known as back propagation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Transformed variable z is hidden layer</a:t>
            </a:r>
          </a:p>
          <a:p>
            <a:endParaRPr lang="en-CA" sz="1050" dirty="0" smtClean="0">
              <a:solidFill>
                <a:srgbClr val="FF0000"/>
              </a:solidFill>
            </a:endParaRPr>
          </a:p>
          <a:p>
            <a:r>
              <a:rPr lang="en-CA" sz="2000" dirty="0" err="1" smtClean="0">
                <a:solidFill>
                  <a:srgbClr val="FF0000"/>
                </a:solidFill>
              </a:rPr>
              <a:t>Adaboost</a:t>
            </a:r>
            <a:endParaRPr lang="en-CA" sz="2000" dirty="0" smtClean="0">
              <a:solidFill>
                <a:srgbClr val="FF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Very closely related to </a:t>
            </a:r>
            <a:r>
              <a:rPr lang="en-CA" sz="2000" dirty="0" err="1" smtClean="0"/>
              <a:t>logitboost</a:t>
            </a:r>
            <a:endParaRPr lang="en-CA" sz="20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Performance very similar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1050" dirty="0" smtClean="0"/>
          </a:p>
          <a:p>
            <a:pPr marL="457200" indent="-457200"/>
            <a:r>
              <a:rPr lang="en-CA" sz="2000" dirty="0" smtClean="0">
                <a:solidFill>
                  <a:srgbClr val="FF0000"/>
                </a:solidFill>
              </a:rPr>
              <a:t>Support vector machines	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Similar to relevance vector classification but objective fn is convex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No 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Not easily extended to multi-class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Produces solutions that are less sparse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 smtClean="0"/>
              <a:t>More restrictions on kernel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Logistic regression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Bayesian logistic regression</a:t>
            </a:r>
          </a:p>
          <a:p>
            <a:r>
              <a:rPr lang="en-CA" dirty="0" smtClean="0"/>
              <a:t>Non-linear logistic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 classification</a:t>
            </a:r>
          </a:p>
          <a:p>
            <a:r>
              <a:rPr lang="en-CA" dirty="0" smtClean="0"/>
              <a:t>Incremental fitting, boosting and trees</a:t>
            </a:r>
          </a:p>
          <a:p>
            <a:r>
              <a:rPr lang="en-CA" dirty="0" smtClean="0"/>
              <a:t>Multi-class classification</a:t>
            </a:r>
          </a:p>
          <a:p>
            <a:r>
              <a:rPr lang="en-CA" dirty="0" smtClean="0"/>
              <a:t>Random classification trees</a:t>
            </a:r>
          </a:p>
          <a:p>
            <a:r>
              <a:rPr lang="en-CA" dirty="0" smtClean="0"/>
              <a:t>Non-probabilistic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Gender Classification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539552" y="1427213"/>
            <a:ext cx="3821027" cy="18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8256"/>
          <a:stretch>
            <a:fillRect/>
          </a:stretch>
        </p:blipFill>
        <p:spPr bwMode="auto">
          <a:xfrm>
            <a:off x="4716016" y="1412776"/>
            <a:ext cx="3821027" cy="195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789040"/>
            <a:ext cx="5780434" cy="77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751859"/>
            <a:ext cx="2880320" cy="40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328498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Incremental logistic regression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47251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300 arc tan basis functions: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Results: 87.5% (humans=95%)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Fast Face Detection </a:t>
            </a:r>
            <a:br>
              <a:rPr lang="en-CA" dirty="0" smtClean="0"/>
            </a:br>
            <a:r>
              <a:rPr lang="en-CA" dirty="0" smtClean="0"/>
              <a:t>(Viola and Jones 2001)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3998" cy="45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Computing </a:t>
            </a:r>
            <a:r>
              <a:rPr lang="en-CA" dirty="0" err="1" smtClean="0"/>
              <a:t>Haar</a:t>
            </a:r>
            <a:r>
              <a:rPr lang="en-CA" dirty="0" smtClean="0"/>
              <a:t> Features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702682" cy="35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(See “Integral Images” or summed-area tables)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Pedestrian Detection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974" y="1268760"/>
            <a:ext cx="795445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6021288"/>
            <a:ext cx="3779912" cy="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Semantic segmentation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8928992" cy="413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5733256"/>
            <a:ext cx="2676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Logistic regression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Recovering surface layout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6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877272"/>
            <a:ext cx="3257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Recovering body pose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43790"/>
            <a:ext cx="7488832" cy="48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406899" cy="24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Maximum Likelihood</a:t>
            </a:r>
            <a:endParaRPr lang="en-CA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884" y="1340768"/>
            <a:ext cx="79895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251520" y="3284984"/>
            <a:ext cx="8297821" cy="1492282"/>
            <a:chOff x="251520" y="3284984"/>
            <a:chExt cx="8297821" cy="1492282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3284984"/>
              <a:ext cx="2321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 smtClean="0"/>
                <a:t>Take logarithm</a:t>
              </a:r>
              <a:endParaRPr lang="en-CA" sz="2800" dirty="0"/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3861048"/>
              <a:ext cx="7937781" cy="916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23528" y="4941168"/>
            <a:ext cx="7988470" cy="1445628"/>
            <a:chOff x="323528" y="4941168"/>
            <a:chExt cx="7988470" cy="1445628"/>
          </a:xfrm>
        </p:grpSpPr>
        <p:sp>
          <p:nvSpPr>
            <p:cNvPr id="9" name="TextBox 8"/>
            <p:cNvSpPr txBox="1"/>
            <p:nvPr/>
          </p:nvSpPr>
          <p:spPr>
            <a:xfrm>
              <a:off x="323528" y="4941168"/>
              <a:ext cx="2447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 smtClean="0"/>
                <a:t>Take derivative:</a:t>
              </a:r>
              <a:endParaRPr lang="en-CA" sz="2800" dirty="0"/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5445224"/>
              <a:ext cx="7484414" cy="94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30280</TotalTime>
  <Words>2777</Words>
  <Application>Microsoft Office PowerPoint</Application>
  <PresentationFormat>On-screen Show (4:3)</PresentationFormat>
  <Paragraphs>534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Computer vision: models, learning and inference</vt:lpstr>
      <vt:lpstr>Structure</vt:lpstr>
      <vt:lpstr>Example application:   Gender Classification</vt:lpstr>
      <vt:lpstr>Type 1:  Model Pr(w|x)  - Discriminative</vt:lpstr>
      <vt:lpstr>Logistic Regression</vt:lpstr>
      <vt:lpstr>Slide 6</vt:lpstr>
      <vt:lpstr>Neater Notation</vt:lpstr>
      <vt:lpstr>Logistic regression</vt:lpstr>
      <vt:lpstr>Maximum Likelihood</vt:lpstr>
      <vt:lpstr>Derivatives</vt:lpstr>
      <vt:lpstr>Optimization</vt:lpstr>
      <vt:lpstr>Local Minima</vt:lpstr>
      <vt:lpstr>Convexity</vt:lpstr>
      <vt:lpstr>Slide 14</vt:lpstr>
      <vt:lpstr>Gradient Based Optimization</vt:lpstr>
      <vt:lpstr>Gradient Descent</vt:lpstr>
      <vt:lpstr>Finite differences</vt:lpstr>
      <vt:lpstr>Steepest Descent Problems</vt:lpstr>
      <vt:lpstr>Second Derivatives</vt:lpstr>
      <vt:lpstr>Newton’s Method</vt:lpstr>
      <vt:lpstr>Newton’s Method</vt:lpstr>
      <vt:lpstr>Newton vs. Steepest Descent</vt:lpstr>
      <vt:lpstr>Line Search</vt:lpstr>
      <vt:lpstr>Optimization for Logistic Regression</vt:lpstr>
      <vt:lpstr>Slide 25</vt:lpstr>
      <vt:lpstr>Maximum likelihood fits</vt:lpstr>
      <vt:lpstr>Structure</vt:lpstr>
      <vt:lpstr>Slide 28</vt:lpstr>
      <vt:lpstr>Bayesian Logistic Regression</vt:lpstr>
      <vt:lpstr>Laplace Approximation</vt:lpstr>
      <vt:lpstr>Laplace Approximation</vt:lpstr>
      <vt:lpstr>Laplace Approximation</vt:lpstr>
      <vt:lpstr>Inference</vt:lpstr>
      <vt:lpstr>Approximation of Integral</vt:lpstr>
      <vt:lpstr>Bayesian Solution</vt:lpstr>
      <vt:lpstr>Structure</vt:lpstr>
      <vt:lpstr>Slide 37</vt:lpstr>
      <vt:lpstr>Non-linear logistic regression</vt:lpstr>
      <vt:lpstr>Non-linear logistic regression</vt:lpstr>
      <vt:lpstr>Non-linear logistic regression in 1D</vt:lpstr>
      <vt:lpstr>Non-linear logistic regression in 2D</vt:lpstr>
      <vt:lpstr>Structure</vt:lpstr>
      <vt:lpstr>Slide 43</vt:lpstr>
      <vt:lpstr>Dual Logistic Regression</vt:lpstr>
      <vt:lpstr>Maximum Likelihood</vt:lpstr>
      <vt:lpstr>Kernel Logistic Regression</vt:lpstr>
      <vt:lpstr>ML vs. Bayesian</vt:lpstr>
      <vt:lpstr>Relevance vector classification</vt:lpstr>
      <vt:lpstr>Relevance vector classification</vt:lpstr>
      <vt:lpstr>Relevance vector classification</vt:lpstr>
      <vt:lpstr>Relevance vector classification</vt:lpstr>
      <vt:lpstr>Relevance vector classification</vt:lpstr>
      <vt:lpstr>Structure</vt:lpstr>
      <vt:lpstr>Slide 54</vt:lpstr>
      <vt:lpstr>Incremental Fitting</vt:lpstr>
      <vt:lpstr>Incremental Fitting</vt:lpstr>
      <vt:lpstr>Incremental Fitting</vt:lpstr>
      <vt:lpstr>Derivative</vt:lpstr>
      <vt:lpstr>Boosting</vt:lpstr>
      <vt:lpstr>Boosting</vt:lpstr>
      <vt:lpstr>Branching Logistic Regression</vt:lpstr>
      <vt:lpstr>Branching Logistic Regression</vt:lpstr>
      <vt:lpstr>Logistic Classification Trees</vt:lpstr>
      <vt:lpstr>Structure</vt:lpstr>
      <vt:lpstr>Multiclass Logistic Regression</vt:lpstr>
      <vt:lpstr>Multiclass Logistic Regression</vt:lpstr>
      <vt:lpstr>Multiclass Logistic Regression</vt:lpstr>
      <vt:lpstr>Structure</vt:lpstr>
      <vt:lpstr>Random classification tree</vt:lpstr>
      <vt:lpstr>Random classification tree</vt:lpstr>
      <vt:lpstr>Structure</vt:lpstr>
      <vt:lpstr>Non-probabilistic classifiers</vt:lpstr>
      <vt:lpstr>Non-probabilistic classifiers</vt:lpstr>
      <vt:lpstr>Structure</vt:lpstr>
      <vt:lpstr>Gender Classification</vt:lpstr>
      <vt:lpstr>Fast Face Detection  (Viola and Jones 2001)</vt:lpstr>
      <vt:lpstr>Computing Haar Features</vt:lpstr>
      <vt:lpstr>Pedestrian Detection</vt:lpstr>
      <vt:lpstr>Semantic segmentation</vt:lpstr>
      <vt:lpstr>Recovering surface layout</vt:lpstr>
      <vt:lpstr>Recovering body pose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101</cp:revision>
  <dcterms:created xsi:type="dcterms:W3CDTF">2011-06-01T16:56:42Z</dcterms:created>
  <dcterms:modified xsi:type="dcterms:W3CDTF">2012-11-01T13:34:58Z</dcterms:modified>
</cp:coreProperties>
</file>